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rawings/drawing1.xml" ContentType="application/vnd.openxmlformats-officedocument.drawingml.chartshap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9" r:id="rId4"/>
    <p:sldId id="266" r:id="rId5"/>
    <p:sldId id="258" r:id="rId6"/>
    <p:sldId id="267" r:id="rId7"/>
    <p:sldId id="284" r:id="rId8"/>
    <p:sldId id="260" r:id="rId9"/>
    <p:sldId id="269" r:id="rId10"/>
    <p:sldId id="261" r:id="rId11"/>
    <p:sldId id="270" r:id="rId12"/>
    <p:sldId id="262" r:id="rId13"/>
    <p:sldId id="271" r:id="rId14"/>
    <p:sldId id="272" r:id="rId15"/>
    <p:sldId id="273" r:id="rId16"/>
    <p:sldId id="274" r:id="rId17"/>
    <p:sldId id="275" r:id="rId18"/>
    <p:sldId id="277" r:id="rId19"/>
    <p:sldId id="276" r:id="rId20"/>
    <p:sldId id="263" r:id="rId21"/>
    <p:sldId id="281" r:id="rId22"/>
    <p:sldId id="282" r:id="rId23"/>
    <p:sldId id="283" r:id="rId24"/>
    <p:sldId id="265" r:id="rId25"/>
    <p:sldId id="279" r:id="rId26"/>
    <p:sldId id="280" r:id="rId27"/>
    <p:sldId id="278" r:id="rId28"/>
  </p:sldIdLst>
  <p:sldSz cx="9144000" cy="6858000" type="screen4x3"/>
  <p:notesSz cx="6858000" cy="9144000"/>
  <p:defaultTextStyle>
    <a:defPPr>
      <a:defRPr lang="es-G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576" autoAdjust="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578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%20Dacaret%20Rom&#225;n\Mis%20documentos\Downloads\tabulaciones%20titi%20uvg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%20Dacaret%20Rom&#225;n\Mis%20documentos\Downloads\tabulaciones%20titi%20ufm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%20Dacaret%20Rom&#225;n\Mis%20documentos\Downloads\tabulaciones%20titi%20uvg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%20Dacaret%20Rom&#225;n\Mis%20documentos\Downloads\tabulaciones%20titi%20ufm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%20Dacaret%20Rom&#225;n\Mis%20documentos\Downloads\tabulaciones%20titi%20uvg.xlsx" TargetMode="Externa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file:///C:\Documents%20and%20Settings\Marcel%20Dacaret%20Rom&#225;n\Mis%20documentos\Downloads\tabulaciones%20titi%20ufm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%20Dacaret%20Rom&#225;n\Mis%20documentos\Downloads\tabulaciones%20titi%20uvg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Documents%20and%20Settings\Marcel%20Dacaret%20Rom&#225;n\Mis%20documentos\Downloads\tabulaciones%20titi%20ufm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/>
      <c:barChart>
        <c:barDir val="col"/>
        <c:grouping val="clustered"/>
        <c:ser>
          <c:idx val="0"/>
          <c:order val="0"/>
          <c:tx>
            <c:v>Pregunta 1</c:v>
          </c:tx>
          <c:cat>
            <c:strRef>
              <c:f>'Pregunta 1'!$B$9:$B$11</c:f>
              <c:strCache>
                <c:ptCount val="3"/>
                <c:pt idx="0">
                  <c:v>Creatividad</c:v>
                </c:pt>
                <c:pt idx="1">
                  <c:v>Actitud Positiva</c:v>
                </c:pt>
                <c:pt idx="2">
                  <c:v>Perseverancia</c:v>
                </c:pt>
              </c:strCache>
            </c:strRef>
          </c:cat>
          <c:val>
            <c:numRef>
              <c:f>'Pregunta 1'!$C$9:$C$11</c:f>
              <c:numCache>
                <c:formatCode>General</c:formatCode>
                <c:ptCount val="3"/>
                <c:pt idx="0">
                  <c:v>91</c:v>
                </c:pt>
                <c:pt idx="1">
                  <c:v>72</c:v>
                </c:pt>
                <c:pt idx="2">
                  <c:v>77</c:v>
                </c:pt>
              </c:numCache>
            </c:numRef>
          </c:val>
        </c:ser>
        <c:axId val="52145536"/>
        <c:axId val="51963008"/>
      </c:barChart>
      <c:catAx>
        <c:axId val="5214553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51963008"/>
        <c:crosses val="autoZero"/>
        <c:auto val="1"/>
        <c:lblAlgn val="ctr"/>
        <c:lblOffset val="100"/>
      </c:catAx>
      <c:valAx>
        <c:axId val="51963008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Número de respuestas</a:t>
                </a:r>
              </a:p>
            </c:rich>
          </c:tx>
          <c:layout/>
        </c:title>
        <c:numFmt formatCode="General" sourceLinked="1"/>
        <c:tickLblPos val="nextTo"/>
        <c:crossAx val="52145536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/>
      <c:barChart>
        <c:barDir val="col"/>
        <c:grouping val="clustered"/>
        <c:ser>
          <c:idx val="0"/>
          <c:order val="0"/>
          <c:tx>
            <c:v>Pregunta 1</c:v>
          </c:tx>
          <c:cat>
            <c:strRef>
              <c:f>Pregunta1!$B$9:$B$11</c:f>
              <c:strCache>
                <c:ptCount val="3"/>
                <c:pt idx="0">
                  <c:v>Creatividad</c:v>
                </c:pt>
                <c:pt idx="1">
                  <c:v>Actitud Positiva</c:v>
                </c:pt>
                <c:pt idx="2">
                  <c:v>Perseverancia</c:v>
                </c:pt>
              </c:strCache>
            </c:strRef>
          </c:cat>
          <c:val>
            <c:numRef>
              <c:f>Pregunta1!$C$9:$C$11</c:f>
              <c:numCache>
                <c:formatCode>General</c:formatCode>
                <c:ptCount val="3"/>
                <c:pt idx="0">
                  <c:v>45</c:v>
                </c:pt>
                <c:pt idx="1">
                  <c:v>39</c:v>
                </c:pt>
                <c:pt idx="2">
                  <c:v>36</c:v>
                </c:pt>
              </c:numCache>
            </c:numRef>
          </c:val>
        </c:ser>
        <c:axId val="53113216"/>
        <c:axId val="53114752"/>
      </c:barChart>
      <c:catAx>
        <c:axId val="5311321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/>
            </a:pPr>
            <a:endParaRPr lang="es-ES"/>
          </a:p>
        </c:txPr>
        <c:crossAx val="53114752"/>
        <c:crosses val="autoZero"/>
        <c:auto val="1"/>
        <c:lblAlgn val="ctr"/>
        <c:lblOffset val="100"/>
      </c:catAx>
      <c:valAx>
        <c:axId val="53114752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s-ES" sz="1400"/>
                  <a:t>Número</a:t>
                </a:r>
                <a:r>
                  <a:rPr lang="es-ES" sz="1400" baseline="0"/>
                  <a:t> de respuestas</a:t>
                </a:r>
                <a:endParaRPr lang="es-ES" sz="1400"/>
              </a:p>
            </c:rich>
          </c:tx>
          <c:layout/>
        </c:title>
        <c:numFmt formatCode="General" sourceLinked="1"/>
        <c:tickLblPos val="nextTo"/>
        <c:crossAx val="53113216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/>
      <c:barChart>
        <c:barDir val="col"/>
        <c:grouping val="clustered"/>
        <c:ser>
          <c:idx val="0"/>
          <c:order val="0"/>
          <c:tx>
            <c:v>Pregunta 2</c:v>
          </c:tx>
          <c:cat>
            <c:strRef>
              <c:f>'Pregunta 2'!$B$22:$B$27</c:f>
              <c:strCache>
                <c:ptCount val="6"/>
                <c:pt idx="0">
                  <c:v>Creatividad</c:v>
                </c:pt>
                <c:pt idx="1">
                  <c:v>Positivismo</c:v>
                </c:pt>
                <c:pt idx="2">
                  <c:v>Optimismo</c:v>
                </c:pt>
                <c:pt idx="3">
                  <c:v>Luchar por lo que se desea lograr</c:v>
                </c:pt>
                <c:pt idx="4">
                  <c:v>Paciencia</c:v>
                </c:pt>
                <c:pt idx="5">
                  <c:v>Seguridad</c:v>
                </c:pt>
              </c:strCache>
            </c:strRef>
          </c:cat>
          <c:val>
            <c:numRef>
              <c:f>'Pregunta 2'!$C$13:$C$18</c:f>
              <c:numCache>
                <c:formatCode>General</c:formatCode>
                <c:ptCount val="6"/>
                <c:pt idx="0">
                  <c:v>19</c:v>
                </c:pt>
                <c:pt idx="1">
                  <c:v>27</c:v>
                </c:pt>
                <c:pt idx="2">
                  <c:v>19</c:v>
                </c:pt>
                <c:pt idx="3">
                  <c:v>23</c:v>
                </c:pt>
                <c:pt idx="4">
                  <c:v>15</c:v>
                </c:pt>
                <c:pt idx="5">
                  <c:v>21</c:v>
                </c:pt>
              </c:numCache>
            </c:numRef>
          </c:val>
        </c:ser>
        <c:axId val="53134848"/>
        <c:axId val="53136384"/>
      </c:barChart>
      <c:catAx>
        <c:axId val="53134848"/>
        <c:scaling>
          <c:orientation val="minMax"/>
        </c:scaling>
        <c:axPos val="b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53136384"/>
        <c:crosses val="autoZero"/>
        <c:auto val="1"/>
        <c:lblAlgn val="ctr"/>
        <c:lblOffset val="100"/>
      </c:catAx>
      <c:valAx>
        <c:axId val="5313638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400"/>
                </a:pPr>
                <a:r>
                  <a:rPr lang="en-US" sz="1400"/>
                  <a:t>Número de respuestas</a:t>
                </a:r>
              </a:p>
            </c:rich>
          </c:tx>
          <c:layout/>
        </c:title>
        <c:numFmt formatCode="General" sourceLinked="1"/>
        <c:tickLblPos val="nextTo"/>
        <c:crossAx val="53134848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/>
      <c:barChart>
        <c:barDir val="col"/>
        <c:grouping val="clustered"/>
        <c:ser>
          <c:idx val="0"/>
          <c:order val="0"/>
          <c:tx>
            <c:v>Pregunta 2</c:v>
          </c:tx>
          <c:cat>
            <c:strRef>
              <c:f>'Pregunta 2'!$B$21:$B$26</c:f>
              <c:strCache>
                <c:ptCount val="6"/>
                <c:pt idx="0">
                  <c:v>Creatividad</c:v>
                </c:pt>
                <c:pt idx="1">
                  <c:v>Positivismo</c:v>
                </c:pt>
                <c:pt idx="2">
                  <c:v>Optimismo</c:v>
                </c:pt>
                <c:pt idx="3">
                  <c:v>Luchar por lo que se desea lograr</c:v>
                </c:pt>
                <c:pt idx="4">
                  <c:v>Paciencia</c:v>
                </c:pt>
                <c:pt idx="5">
                  <c:v>Seguridad</c:v>
                </c:pt>
              </c:strCache>
            </c:strRef>
          </c:cat>
          <c:val>
            <c:numRef>
              <c:f>'Pregunta 2'!$C$13:$C$18</c:f>
              <c:numCache>
                <c:formatCode>General</c:formatCode>
                <c:ptCount val="6"/>
                <c:pt idx="0">
                  <c:v>23</c:v>
                </c:pt>
                <c:pt idx="1">
                  <c:v>12</c:v>
                </c:pt>
                <c:pt idx="2">
                  <c:v>12</c:v>
                </c:pt>
                <c:pt idx="3">
                  <c:v>13</c:v>
                </c:pt>
                <c:pt idx="4">
                  <c:v>9</c:v>
                </c:pt>
                <c:pt idx="5">
                  <c:v>13</c:v>
                </c:pt>
              </c:numCache>
            </c:numRef>
          </c:val>
        </c:ser>
        <c:axId val="53164288"/>
        <c:axId val="53166080"/>
      </c:barChart>
      <c:catAx>
        <c:axId val="531642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200"/>
            </a:pPr>
            <a:endParaRPr lang="es-ES"/>
          </a:p>
        </c:txPr>
        <c:crossAx val="53166080"/>
        <c:crosses val="autoZero"/>
        <c:auto val="1"/>
        <c:lblAlgn val="ctr"/>
        <c:lblOffset val="100"/>
      </c:catAx>
      <c:valAx>
        <c:axId val="53166080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 sz="1200"/>
                </a:pPr>
                <a:r>
                  <a:rPr lang="en-US" sz="1200"/>
                  <a:t>Número de respuestas</a:t>
                </a:r>
              </a:p>
            </c:rich>
          </c:tx>
          <c:layout/>
        </c:title>
        <c:numFmt formatCode="General" sourceLinked="1"/>
        <c:tickLblPos val="nextTo"/>
        <c:crossAx val="53164288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>
        <c:manualLayout>
          <c:layoutTarget val="inner"/>
          <c:xMode val="edge"/>
          <c:yMode val="edge"/>
          <c:x val="0.16833552055993001"/>
          <c:y val="0.24139144065325174"/>
          <c:w val="0.39630249343832114"/>
          <c:h val="0.66050415573053367"/>
        </c:manualLayout>
      </c:layout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lang="es-ES"/>
                </a:pPr>
                <a:endParaRPr lang="es-ES"/>
              </a:p>
            </c:txPr>
            <c:showVal val="1"/>
            <c:showLeaderLines val="1"/>
          </c:dLbls>
          <c:cat>
            <c:strRef>
              <c:f>'Pregunta 7'!$B$16:$B$18</c:f>
              <c:strCache>
                <c:ptCount val="3"/>
                <c:pt idx="0">
                  <c:v>Totalmente de acuerdo</c:v>
                </c:pt>
                <c:pt idx="1">
                  <c:v>De acuerdo</c:v>
                </c:pt>
                <c:pt idx="2">
                  <c:v>Sin opinión</c:v>
                </c:pt>
              </c:strCache>
            </c:strRef>
          </c:cat>
          <c:val>
            <c:numRef>
              <c:f>'Pregunta 7'!$C$9:$C$11</c:f>
              <c:numCache>
                <c:formatCode>General</c:formatCode>
                <c:ptCount val="3"/>
                <c:pt idx="0">
                  <c:v>18</c:v>
                </c:pt>
                <c:pt idx="1">
                  <c:v>16</c:v>
                </c:pt>
                <c:pt idx="2">
                  <c:v>6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66499401301090022"/>
          <c:y val="0.42228392217921845"/>
          <c:w val="0.32813757655293091"/>
          <c:h val="0.27892935258092733"/>
        </c:manualLayout>
      </c:layout>
      <c:txPr>
        <a:bodyPr/>
        <a:lstStyle/>
        <a:p>
          <a:pPr>
            <a:defRPr lang="es-ES" sz="1400"/>
          </a:pPr>
          <a:endParaRPr lang="es-ES"/>
        </a:p>
      </c:txPr>
    </c:legend>
    <c:plotVisOnly val="1"/>
  </c:chart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>
        <c:manualLayout>
          <c:layoutTarget val="inner"/>
          <c:xMode val="edge"/>
          <c:yMode val="edge"/>
          <c:x val="9.8879921259842768E-2"/>
          <c:y val="7.9392289219896217E-2"/>
          <c:w val="0.38842443432211243"/>
          <c:h val="0.91799637873408868"/>
        </c:manualLayout>
      </c:layout>
      <c:pieChart>
        <c:varyColors val="1"/>
        <c:ser>
          <c:idx val="0"/>
          <c:order val="0"/>
          <c:tx>
            <c:v>Pregunta 7</c:v>
          </c:tx>
          <c:explosion val="28"/>
          <c:dPt>
            <c:idx val="0"/>
            <c:explosion val="0"/>
          </c:dPt>
          <c:dLbls>
            <c:dLbl>
              <c:idx val="0"/>
              <c:layout/>
              <c:showVal val="1"/>
            </c:dLbl>
            <c:dLbl>
              <c:idx val="1"/>
              <c:layout/>
              <c:showVal val="1"/>
            </c:dLbl>
            <c:dLbl>
              <c:idx val="2"/>
              <c:layout/>
              <c:showVal val="1"/>
            </c:dLbl>
            <c:dLbl>
              <c:idx val="3"/>
              <c:layout/>
              <c:showVal val="1"/>
            </c:dLbl>
            <c:delete val="1"/>
          </c:dLbls>
          <c:cat>
            <c:strRef>
              <c:f>('Pregunta 7'!$B$16:$B$18,'Pregunta 7'!$B$20)</c:f>
              <c:strCache>
                <c:ptCount val="4"/>
                <c:pt idx="0">
                  <c:v>Totalmente de acuerdo   </c:v>
                </c:pt>
                <c:pt idx="1">
                  <c:v>De acuerdo</c:v>
                </c:pt>
                <c:pt idx="2">
                  <c:v>Sin opinión</c:v>
                </c:pt>
                <c:pt idx="3">
                  <c:v>Totalmente desacuerdo</c:v>
                </c:pt>
              </c:strCache>
            </c:strRef>
          </c:cat>
          <c:val>
            <c:numRef>
              <c:f>('Pregunta 7'!$C$9:$C$11,'Pregunta 7'!$C$13)</c:f>
              <c:numCache>
                <c:formatCode>General</c:formatCode>
                <c:ptCount val="4"/>
                <c:pt idx="0">
                  <c:v>13</c:v>
                </c:pt>
                <c:pt idx="1">
                  <c:v>15</c:v>
                </c:pt>
                <c:pt idx="2">
                  <c:v>1</c:v>
                </c:pt>
                <c:pt idx="3">
                  <c:v>1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 rtl="0">
            <a:defRPr lang="es-ES" sz="1400"/>
          </a:pPr>
          <a:endParaRPr lang="es-ES"/>
        </a:p>
      </c:txPr>
    </c:legend>
    <c:plotVisOnly val="1"/>
  </c:chart>
  <c:externalData r:id="rId1"/>
  <c:userShapes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ES"/>
  <c:chart>
    <c:autoTitleDeleted val="1"/>
    <c:plotArea>
      <c:layout/>
      <c:pieChart>
        <c:varyColors val="1"/>
        <c:ser>
          <c:idx val="0"/>
          <c:order val="0"/>
          <c:explosion val="25"/>
          <c:dLbls>
            <c:txPr>
              <a:bodyPr/>
              <a:lstStyle/>
              <a:p>
                <a:pPr>
                  <a:defRPr lang="es-ES"/>
                </a:pPr>
                <a:endParaRPr lang="es-ES"/>
              </a:p>
            </c:txPr>
            <c:showVal val="1"/>
            <c:showLeaderLines val="1"/>
          </c:dLbls>
          <c:cat>
            <c:strRef>
              <c:f>'Pregunta 11'!$B$14:$B$16</c:f>
              <c:strCache>
                <c:ptCount val="3"/>
                <c:pt idx="0">
                  <c:v>Falta de importancia sobre el tema</c:v>
                </c:pt>
                <c:pt idx="1">
                  <c:v>Bajas expectativas sobre la situación del país</c:v>
                </c:pt>
                <c:pt idx="2">
                  <c:v>Falta de autoestima y confianza</c:v>
                </c:pt>
              </c:strCache>
            </c:strRef>
          </c:cat>
          <c:val>
            <c:numRef>
              <c:f>'Pregunta 11'!$C$7:$C$9</c:f>
              <c:numCache>
                <c:formatCode>General</c:formatCode>
                <c:ptCount val="3"/>
                <c:pt idx="0">
                  <c:v>15</c:v>
                </c:pt>
                <c:pt idx="1">
                  <c:v>13</c:v>
                </c:pt>
                <c:pt idx="2">
                  <c:v>12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 rtl="0">
            <a:defRPr lang="es-ES" sz="1200"/>
          </a:pPr>
          <a:endParaRPr lang="es-ES"/>
        </a:p>
      </c:txPr>
    </c:legend>
    <c:plotVisOnly val="1"/>
  </c:chart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ES"/>
  <c:chart>
    <c:autoTitleDeleted val="1"/>
    <c:plotArea>
      <c:layout/>
      <c:pieChart>
        <c:varyColors val="1"/>
        <c:ser>
          <c:idx val="0"/>
          <c:order val="0"/>
          <c:tx>
            <c:v>Pregunta 11</c:v>
          </c:tx>
          <c:explosion val="25"/>
          <c:dLbls>
            <c:txPr>
              <a:bodyPr/>
              <a:lstStyle/>
              <a:p>
                <a:pPr>
                  <a:defRPr lang="es-ES"/>
                </a:pPr>
                <a:endParaRPr lang="es-ES"/>
              </a:p>
            </c:txPr>
            <c:showVal val="1"/>
            <c:showLeaderLines val="1"/>
          </c:dLbls>
          <c:cat>
            <c:strRef>
              <c:f>'Pregunta 11'!$B$13:$B$15</c:f>
              <c:strCache>
                <c:ptCount val="3"/>
                <c:pt idx="0">
                  <c:v>Falta de importancia sobre el tema</c:v>
                </c:pt>
                <c:pt idx="1">
                  <c:v> Bajas expectativas sobre la situación del país</c:v>
                </c:pt>
                <c:pt idx="2">
                  <c:v>Falta de autoestima y confianza</c:v>
                </c:pt>
              </c:strCache>
            </c:strRef>
          </c:cat>
          <c:val>
            <c:numRef>
              <c:f>'Pregunta 11'!$C$9:$C$11</c:f>
              <c:numCache>
                <c:formatCode>General</c:formatCode>
                <c:ptCount val="3"/>
                <c:pt idx="0">
                  <c:v>12</c:v>
                </c:pt>
                <c:pt idx="1">
                  <c:v>10</c:v>
                </c:pt>
                <c:pt idx="2">
                  <c:v>8</c:v>
                </c:pt>
              </c:numCache>
            </c:numRef>
          </c:val>
        </c:ser>
        <c:firstSliceAng val="0"/>
      </c:pieChart>
    </c:plotArea>
    <c:legend>
      <c:legendPos val="r"/>
      <c:layout/>
      <c:txPr>
        <a:bodyPr/>
        <a:lstStyle/>
        <a:p>
          <a:pPr>
            <a:defRPr lang="es-ES" sz="1200"/>
          </a:pPr>
          <a:endParaRPr lang="es-ES"/>
        </a:p>
      </c:txPr>
    </c:legend>
    <c:plotVisOnly val="1"/>
  </c:chart>
  <c:externalData r:id="rId1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0.00533</cdr:x>
      <cdr:y>0.00889</cdr:y>
    </cdr:to>
    <cdr:pic>
      <cdr:nvPicPr>
        <cdr:cNvPr id="2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0" y="0"/>
          <a:ext cx="24386" cy="24386"/>
        </a:xfrm>
        <a:prstGeom xmlns:a="http://schemas.openxmlformats.org/drawingml/2006/main" prst="rect">
          <a:avLst/>
        </a:prstGeom>
      </cdr:spPr>
    </cdr:pic>
  </cdr:relSizeAnchor>
</c:userShap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s-GT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G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s-G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G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B421AAD6-4924-405D-9C75-665DAC3DDCE4}" type="datetimeFigureOut">
              <a:rPr lang="es-GT" smtClean="0"/>
              <a:pPr/>
              <a:t>17/11/2010</a:t>
            </a:fld>
            <a:endParaRPr lang="es-G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s-GT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C46EB72-34D6-463D-98DF-EF77F1BB3CE9}" type="slidenum">
              <a:rPr lang="es-GT" smtClean="0"/>
              <a:pPr/>
              <a:t>‹Nº›</a:t>
            </a:fld>
            <a:endParaRPr lang="es-G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771800" y="188640"/>
            <a:ext cx="5925344" cy="4320480"/>
          </a:xfrm>
          <a:ln w="34925">
            <a:noFill/>
          </a:ln>
          <a:effectLst>
            <a:outerShdw blurRad="184150" dist="241300" dir="11520000" sx="110000" sy="110000" algn="ctr">
              <a:srgbClr val="000000">
                <a:alpha val="18000"/>
              </a:srgbClr>
            </a:outerShdw>
          </a:effectLst>
        </p:spPr>
        <p:txBody>
          <a:bodyPr>
            <a:normAutofit/>
          </a:bodyPr>
          <a:lstStyle/>
          <a:p>
            <a:pPr algn="ctr"/>
            <a:r>
              <a:rPr lang="es-GT" sz="3600" dirty="0">
                <a:solidFill>
                  <a:schemeClr val="bg1"/>
                </a:solidFill>
              </a:rPr>
              <a:t>El efecto del emprendimiento en los jóvenes universitarios de primer año de dos universidades privadas de Guatemala, 2010</a:t>
            </a:r>
            <a:r>
              <a:rPr lang="es-GT" dirty="0"/>
              <a:t/>
            </a:r>
            <a:br>
              <a:rPr lang="es-GT" dirty="0"/>
            </a:br>
            <a:endParaRPr lang="es-GT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1640" y="4725144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es-GT" dirty="0" smtClean="0"/>
              <a:t>Diego Sánchez 10009</a:t>
            </a:r>
          </a:p>
          <a:p>
            <a:r>
              <a:rPr lang="es-GT" dirty="0" smtClean="0"/>
              <a:t>Diego </a:t>
            </a:r>
            <a:r>
              <a:rPr lang="es-GT" dirty="0" err="1" smtClean="0"/>
              <a:t>Bercián</a:t>
            </a:r>
            <a:r>
              <a:rPr lang="es-GT" dirty="0" smtClean="0"/>
              <a:t> 10014</a:t>
            </a:r>
          </a:p>
          <a:p>
            <a:r>
              <a:rPr lang="es-GT" dirty="0" smtClean="0"/>
              <a:t>Luis </a:t>
            </a:r>
            <a:r>
              <a:rPr lang="es-GT" dirty="0" err="1" smtClean="0"/>
              <a:t>Colindres</a:t>
            </a:r>
            <a:r>
              <a:rPr lang="es-GT" dirty="0" smtClean="0"/>
              <a:t> 10034</a:t>
            </a:r>
          </a:p>
          <a:p>
            <a:r>
              <a:rPr lang="es-GT" dirty="0" smtClean="0"/>
              <a:t>Luis Ortiz 10108</a:t>
            </a:r>
          </a:p>
          <a:p>
            <a:r>
              <a:rPr lang="es-GT" dirty="0" smtClean="0"/>
              <a:t>Pablo Santizo 10114</a:t>
            </a:r>
          </a:p>
          <a:p>
            <a:r>
              <a:rPr lang="es-GT" dirty="0" smtClean="0"/>
              <a:t>Marcel </a:t>
            </a:r>
            <a:r>
              <a:rPr lang="es-GT" dirty="0" err="1" smtClean="0"/>
              <a:t>Dacaret</a:t>
            </a:r>
            <a:r>
              <a:rPr lang="es-GT" dirty="0" smtClean="0"/>
              <a:t> 10121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Hipótesis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Hipótesis alternativa: tomar un curso de emprendimiento cambia la actitud de un estudiante hacia su futuro profesional y económico.</a:t>
            </a:r>
          </a:p>
          <a:p>
            <a:r>
              <a:rPr lang="es-GT" dirty="0" smtClean="0"/>
              <a:t>Hipótesis nula:  no existe diferencia en la percepción  de emprendimiento de los estudiantes de la universidad A y universidad B.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Hipótesis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Hipótesis de trabajo: la mayoría de los jóvenes universitarios de primer año de las universidades privadas A y B conocen e identifican las características que debe poseer una persona emprendedora. </a:t>
            </a:r>
          </a:p>
          <a:p>
            <a:endParaRPr lang="es-GT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Metodología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Diseño</a:t>
            </a:r>
          </a:p>
          <a:p>
            <a:r>
              <a:rPr lang="es-GT" dirty="0" smtClean="0"/>
              <a:t>Tipo de investigación</a:t>
            </a:r>
          </a:p>
          <a:p>
            <a:r>
              <a:rPr lang="es-GT" dirty="0" smtClean="0"/>
              <a:t>Instrumento de medición</a:t>
            </a:r>
          </a:p>
          <a:p>
            <a:r>
              <a:rPr lang="es-GT" dirty="0" smtClean="0"/>
              <a:t>Muestra</a:t>
            </a:r>
          </a:p>
          <a:p>
            <a:r>
              <a:rPr lang="es-GT" dirty="0" smtClean="0"/>
              <a:t>Tipos de exclusión</a:t>
            </a:r>
          </a:p>
          <a:p>
            <a:r>
              <a:rPr lang="es-GT" dirty="0" smtClean="0"/>
              <a:t>Prueba piloto</a:t>
            </a:r>
          </a:p>
          <a:p>
            <a:r>
              <a:rPr lang="es-GT" dirty="0" smtClean="0"/>
              <a:t>Procedimiento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Diseño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En esta </a:t>
            </a:r>
            <a:r>
              <a:rPr lang="es-MX" dirty="0" smtClean="0"/>
              <a:t>investigación</a:t>
            </a:r>
            <a:r>
              <a:rPr lang="es-GT" dirty="0" smtClean="0"/>
              <a:t> se utilizó un diseño no experimental ya que es éste el que se utiliza para medir actitudes. </a:t>
            </a:r>
          </a:p>
          <a:p>
            <a:pPr lvl="1"/>
            <a:r>
              <a:rPr lang="es-GT" dirty="0" smtClean="0"/>
              <a:t> </a:t>
            </a:r>
            <a:r>
              <a:rPr lang="es-GT" dirty="0" smtClean="0">
                <a:sym typeface="Wingdings" pitchFamily="2" charset="2"/>
              </a:rPr>
              <a:t> </a:t>
            </a:r>
            <a:r>
              <a:rPr lang="es-GT" dirty="0" smtClean="0"/>
              <a:t>No se controlan las variables.</a:t>
            </a:r>
          </a:p>
          <a:p>
            <a:r>
              <a:rPr lang="es-GT" dirty="0" smtClean="0"/>
              <a:t>Enfoque cuantitativo.</a:t>
            </a:r>
          </a:p>
          <a:p>
            <a:endParaRPr lang="es-GT" dirty="0" smtClean="0"/>
          </a:p>
          <a:p>
            <a:endParaRPr lang="es-GT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Tipo de investigación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La investigación es de tipo descriptiva ya que únicamente describe fenómenos</a:t>
            </a:r>
          </a:p>
          <a:p>
            <a:r>
              <a:rPr lang="es-GT" dirty="0" smtClean="0"/>
              <a:t>La variable a estudiar es la actitud ante el emprendimiento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Instrumento de medición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Para la recolección de los datos se utilizó una encuesta. </a:t>
            </a:r>
          </a:p>
          <a:p>
            <a:pPr lvl="1"/>
            <a:r>
              <a:rPr lang="es-GT" dirty="0" smtClean="0"/>
              <a:t>El instrumento constó de 11 preguntas de respuesta cerrada. </a:t>
            </a:r>
          </a:p>
          <a:p>
            <a:r>
              <a:rPr lang="es-GT" dirty="0" smtClean="0"/>
              <a:t>Se utilizaron preguntas dicotómicas, preguntas de opción múltiple y preguntas con respuesta a escala.</a:t>
            </a:r>
          </a:p>
          <a:p>
            <a:endParaRPr lang="es-GT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muestra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MX" dirty="0" smtClean="0"/>
              <a:t>La investigación se realizó en dos universidades privadas de la ciudad de Guatemala.</a:t>
            </a:r>
          </a:p>
          <a:p>
            <a:r>
              <a:rPr lang="es-MX" dirty="0" smtClean="0"/>
              <a:t>Se tomó una muestra aleatoria dentro de la población de estudiantes de primer año en las carreras de ingeniería industrial, empresarial y administrativa.</a:t>
            </a:r>
          </a:p>
          <a:p>
            <a:r>
              <a:rPr lang="es-GT" dirty="0" smtClean="0"/>
              <a:t>Muestra no probabilística de 40 individuos de la universidad A y 30 de la universidad B.</a:t>
            </a:r>
          </a:p>
          <a:p>
            <a:endParaRPr lang="es-GT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Tipos de exclusión 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Estudiantes que no pertenecen al primer año de estudio de las carreras de ingeniería industrial, empresarial y administrativa.</a:t>
            </a:r>
          </a:p>
          <a:p>
            <a:r>
              <a:rPr lang="es-GT" dirty="0" smtClean="0"/>
              <a:t>Estudiantes que pertenecen a la universidad B que no han recibido un curso de emprendimiento.</a:t>
            </a:r>
          </a:p>
          <a:p>
            <a:r>
              <a:rPr lang="es-GT" dirty="0" smtClean="0"/>
              <a:t>Estudiantes mayores de 22 años.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Prueba piloto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Se realizó una prueba piloto a un grupo de personas que se consideraron pertinentes para llevarla a cabo. </a:t>
            </a:r>
          </a:p>
          <a:p>
            <a:r>
              <a:rPr lang="es-GT" dirty="0" smtClean="0"/>
              <a:t>Ésta se pasó a estudiantes de ingeniería industrial e ingeniería y ciencias de administración la universidad C.</a:t>
            </a:r>
          </a:p>
          <a:p>
            <a:pPr lvl="1"/>
            <a:r>
              <a:rPr lang="es-GT" dirty="0" smtClean="0"/>
              <a:t>Se corrigieron aspectos que estaban incorrectos en la encuesta.</a:t>
            </a:r>
          </a:p>
          <a:p>
            <a:endParaRPr lang="es-GT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procedimiento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s-GT" dirty="0" smtClean="0"/>
              <a:t>Se creó un cuestionario.</a:t>
            </a:r>
          </a:p>
          <a:p>
            <a:pPr lvl="0"/>
            <a:r>
              <a:rPr lang="es-GT" dirty="0" smtClean="0"/>
              <a:t>Se identificó la población a la cual se le entregará la el cuestionario y el tiempo y el lugar para la misma.</a:t>
            </a:r>
          </a:p>
          <a:p>
            <a:pPr lvl="0"/>
            <a:r>
              <a:rPr lang="es-GT" dirty="0" smtClean="0"/>
              <a:t>El estudiante leyó el consentimiento informado en donde se especificó que los resultados serán completamente confidenciales.</a:t>
            </a:r>
          </a:p>
          <a:p>
            <a:pPr lvl="0"/>
            <a:r>
              <a:rPr lang="es-GT" dirty="0" smtClean="0"/>
              <a:t>Se recogieron las encuestas para luego tabular los datos.</a:t>
            </a:r>
          </a:p>
          <a:p>
            <a:endParaRPr lang="es-GT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Introducción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s-GT" dirty="0" smtClean="0"/>
              <a:t>Identificar el efecto que tiene un curso de emprendimiento en los jóvenes universitarios de primer año entre dos universidades privadas de Guatemala</a:t>
            </a:r>
          </a:p>
          <a:p>
            <a:pPr>
              <a:buFont typeface="Wingdings" pitchFamily="2" charset="2"/>
              <a:buChar char="Ø"/>
            </a:pPr>
            <a:r>
              <a:rPr lang="es-GT" dirty="0" smtClean="0"/>
              <a:t>El emprendimiento en la Universidad B se promueve por medio de una curso llamado “Global </a:t>
            </a:r>
            <a:r>
              <a:rPr lang="es-GT" dirty="0" err="1" smtClean="0"/>
              <a:t>Managment</a:t>
            </a:r>
            <a:r>
              <a:rPr lang="es-GT" dirty="0" smtClean="0"/>
              <a:t> and </a:t>
            </a:r>
            <a:r>
              <a:rPr lang="es-GT" dirty="0" err="1" smtClean="0"/>
              <a:t>Enterpreneurship</a:t>
            </a:r>
            <a:r>
              <a:rPr lang="es-GT" dirty="0" smtClean="0"/>
              <a:t>” (Globalización y Gestión Estratégica)</a:t>
            </a:r>
          </a:p>
          <a:p>
            <a:pPr>
              <a:buFont typeface="Wingdings" pitchFamily="2" charset="2"/>
              <a:buChar char="Ø"/>
            </a:pPr>
            <a:r>
              <a:rPr lang="es-GT" dirty="0" smtClean="0"/>
              <a:t>La universidad A no cuenta con un curso en primer año</a:t>
            </a:r>
          </a:p>
          <a:p>
            <a:endParaRPr lang="es-GT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-315416"/>
            <a:ext cx="7239000" cy="1143000"/>
          </a:xfrm>
        </p:spPr>
        <p:txBody>
          <a:bodyPr/>
          <a:lstStyle/>
          <a:p>
            <a:r>
              <a:rPr lang="es-GT" dirty="0" smtClean="0"/>
              <a:t>Resultados y discusión</a:t>
            </a:r>
            <a:endParaRPr lang="es-GT" dirty="0"/>
          </a:p>
        </p:txBody>
      </p:sp>
      <p:graphicFrame>
        <p:nvGraphicFramePr>
          <p:cNvPr id="4" name="1 Gráfico"/>
          <p:cNvGraphicFramePr/>
          <p:nvPr/>
        </p:nvGraphicFramePr>
        <p:xfrm>
          <a:off x="539552" y="1484784"/>
          <a:ext cx="6912768" cy="22322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323528" y="76470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Gráfica 1. Universidad A</a:t>
            </a:r>
            <a:endParaRPr lang="es-ES" dirty="0"/>
          </a:p>
        </p:txBody>
      </p:sp>
      <p:graphicFrame>
        <p:nvGraphicFramePr>
          <p:cNvPr id="7" name="1 Gráfico"/>
          <p:cNvGraphicFramePr/>
          <p:nvPr/>
        </p:nvGraphicFramePr>
        <p:xfrm>
          <a:off x="611560" y="4114800"/>
          <a:ext cx="7056784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0" y="3573016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Gráfica 2. Universidad B</a:t>
            </a:r>
            <a:endParaRPr lang="es-ES" dirty="0"/>
          </a:p>
        </p:txBody>
      </p:sp>
      <p:sp>
        <p:nvSpPr>
          <p:cNvPr id="10" name="9 CuadroTexto"/>
          <p:cNvSpPr txBox="1"/>
          <p:nvPr/>
        </p:nvSpPr>
        <p:spPr>
          <a:xfrm>
            <a:off x="1979712" y="836712"/>
            <a:ext cx="5040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GT" i="1" dirty="0" smtClean="0"/>
              <a:t>Características que según el estudiante debe poseer un emprendedor</a:t>
            </a:r>
            <a:endParaRPr lang="es-ES" i="1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CuadroTexto"/>
          <p:cNvSpPr txBox="1"/>
          <p:nvPr/>
        </p:nvSpPr>
        <p:spPr>
          <a:xfrm>
            <a:off x="251520" y="188640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Gráfica 3. Universidad A</a:t>
            </a:r>
            <a:endParaRPr lang="es-ES" dirty="0"/>
          </a:p>
        </p:txBody>
      </p:sp>
      <p:graphicFrame>
        <p:nvGraphicFramePr>
          <p:cNvPr id="5" name="1 Gráfico"/>
          <p:cNvGraphicFramePr/>
          <p:nvPr/>
        </p:nvGraphicFramePr>
        <p:xfrm>
          <a:off x="899592" y="836712"/>
          <a:ext cx="5954266" cy="29801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0" y="3501008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Gráfica 4. Universidad B</a:t>
            </a:r>
            <a:endParaRPr lang="es-ES" dirty="0"/>
          </a:p>
        </p:txBody>
      </p:sp>
      <p:graphicFrame>
        <p:nvGraphicFramePr>
          <p:cNvPr id="7" name="1 Gráfico"/>
          <p:cNvGraphicFramePr/>
          <p:nvPr/>
        </p:nvGraphicFramePr>
        <p:xfrm>
          <a:off x="1187624" y="4077072"/>
          <a:ext cx="5616624" cy="26376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2771800" y="260648"/>
            <a:ext cx="35283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Características</a:t>
            </a:r>
            <a:r>
              <a:rPr lang="en-US" i="1" dirty="0" smtClean="0"/>
              <a:t> </a:t>
            </a:r>
            <a:r>
              <a:rPr lang="en-US" i="1" dirty="0" err="1" smtClean="0"/>
              <a:t>que</a:t>
            </a:r>
            <a:r>
              <a:rPr lang="en-US" i="1" dirty="0" smtClean="0"/>
              <a:t> </a:t>
            </a:r>
            <a:r>
              <a:rPr lang="en-US" i="1" dirty="0" err="1" smtClean="0"/>
              <a:t>creen</a:t>
            </a:r>
            <a:r>
              <a:rPr lang="en-US" i="1" dirty="0" smtClean="0"/>
              <a:t> los </a:t>
            </a:r>
            <a:r>
              <a:rPr lang="en-US" i="1" dirty="0" err="1" smtClean="0"/>
              <a:t>estudiantes</a:t>
            </a:r>
            <a:r>
              <a:rPr lang="en-US" i="1" dirty="0" smtClean="0"/>
              <a:t> </a:t>
            </a:r>
            <a:r>
              <a:rPr lang="en-US" i="1" dirty="0" err="1" smtClean="0"/>
              <a:t>poseer</a:t>
            </a:r>
            <a:endParaRPr lang="en-US" i="1" dirty="0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827584" y="908720"/>
          <a:ext cx="6480720" cy="32472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4 CuadroTexto"/>
          <p:cNvSpPr txBox="1"/>
          <p:nvPr/>
        </p:nvSpPr>
        <p:spPr>
          <a:xfrm>
            <a:off x="251520" y="18864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Gráfica 5. Universidad A</a:t>
            </a:r>
            <a:endParaRPr lang="es-ES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4005064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Gráfica 6. Universidad B</a:t>
            </a:r>
            <a:endParaRPr lang="es-ES" dirty="0"/>
          </a:p>
        </p:txBody>
      </p:sp>
      <p:graphicFrame>
        <p:nvGraphicFramePr>
          <p:cNvPr id="7" name="6 Gráfico"/>
          <p:cNvGraphicFramePr/>
          <p:nvPr/>
        </p:nvGraphicFramePr>
        <p:xfrm>
          <a:off x="1475656" y="3717032"/>
          <a:ext cx="6408712" cy="29249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7 CuadroTexto"/>
          <p:cNvSpPr txBox="1"/>
          <p:nvPr/>
        </p:nvSpPr>
        <p:spPr>
          <a:xfrm>
            <a:off x="1979712" y="332656"/>
            <a:ext cx="460851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err="1" smtClean="0"/>
              <a:t>Pensamiento</a:t>
            </a:r>
            <a:r>
              <a:rPr lang="en-US" i="1" dirty="0" smtClean="0"/>
              <a:t> de los </a:t>
            </a:r>
            <a:r>
              <a:rPr lang="en-US" i="1" dirty="0" err="1" smtClean="0"/>
              <a:t>estudiantes</a:t>
            </a:r>
            <a:r>
              <a:rPr lang="en-US" i="1" dirty="0" smtClean="0"/>
              <a:t> </a:t>
            </a:r>
            <a:r>
              <a:rPr lang="en-US" i="1" dirty="0" err="1" smtClean="0"/>
              <a:t>sobre</a:t>
            </a:r>
            <a:r>
              <a:rPr lang="en-US" i="1" dirty="0" smtClean="0"/>
              <a:t> </a:t>
            </a:r>
            <a:r>
              <a:rPr lang="en-US" i="1" dirty="0" err="1" smtClean="0"/>
              <a:t>si</a:t>
            </a:r>
            <a:r>
              <a:rPr lang="en-US" i="1" dirty="0" smtClean="0"/>
              <a:t> la </a:t>
            </a:r>
            <a:r>
              <a:rPr lang="en-US" i="1" dirty="0" err="1" smtClean="0"/>
              <a:t>falta</a:t>
            </a:r>
            <a:r>
              <a:rPr lang="en-US" i="1" dirty="0" smtClean="0"/>
              <a:t> de </a:t>
            </a:r>
            <a:r>
              <a:rPr lang="en-US" i="1" dirty="0" err="1" smtClean="0"/>
              <a:t>emprendedores</a:t>
            </a:r>
            <a:r>
              <a:rPr lang="en-US" i="1" dirty="0" smtClean="0"/>
              <a:t> </a:t>
            </a:r>
            <a:r>
              <a:rPr lang="en-US" i="1" dirty="0" err="1" smtClean="0"/>
              <a:t>afecta</a:t>
            </a:r>
            <a:r>
              <a:rPr lang="en-US" i="1" dirty="0" smtClean="0"/>
              <a:t> al </a:t>
            </a:r>
            <a:r>
              <a:rPr lang="en-US" i="1" dirty="0" err="1" smtClean="0"/>
              <a:t>desarrollo</a:t>
            </a:r>
            <a:r>
              <a:rPr lang="en-US" i="1" dirty="0" smtClean="0"/>
              <a:t> </a:t>
            </a:r>
            <a:r>
              <a:rPr lang="en-US" i="1" dirty="0" err="1" smtClean="0"/>
              <a:t>económico</a:t>
            </a:r>
            <a:r>
              <a:rPr lang="en-US" i="1" dirty="0" smtClean="0"/>
              <a:t>, social, </a:t>
            </a:r>
            <a:r>
              <a:rPr lang="en-US" i="1" dirty="0" err="1" smtClean="0"/>
              <a:t>político</a:t>
            </a:r>
            <a:r>
              <a:rPr lang="en-US" i="1" dirty="0" smtClean="0"/>
              <a:t> y </a:t>
            </a:r>
            <a:r>
              <a:rPr lang="en-US" i="1" dirty="0" err="1" smtClean="0"/>
              <a:t>humano</a:t>
            </a:r>
            <a:r>
              <a:rPr lang="en-US" i="1" dirty="0" smtClean="0"/>
              <a:t> de Guatemala</a:t>
            </a:r>
          </a:p>
          <a:p>
            <a:endParaRPr lang="es-ES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Gráfico"/>
          <p:cNvGraphicFramePr/>
          <p:nvPr/>
        </p:nvGraphicFramePr>
        <p:xfrm>
          <a:off x="1763688" y="1052736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4 Gráfico"/>
          <p:cNvGraphicFramePr/>
          <p:nvPr/>
        </p:nvGraphicFramePr>
        <p:xfrm>
          <a:off x="1763688" y="378904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5 CuadroTexto"/>
          <p:cNvSpPr txBox="1"/>
          <p:nvPr/>
        </p:nvSpPr>
        <p:spPr>
          <a:xfrm>
            <a:off x="1835696" y="620688"/>
            <a:ext cx="511256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Factores</a:t>
            </a:r>
            <a:r>
              <a:rPr lang="en-US" b="1" dirty="0" smtClean="0"/>
              <a:t> </a:t>
            </a:r>
            <a:r>
              <a:rPr lang="en-US" b="1" dirty="0" err="1" smtClean="0"/>
              <a:t>que</a:t>
            </a:r>
            <a:r>
              <a:rPr lang="en-US" b="1" dirty="0" smtClean="0"/>
              <a:t> </a:t>
            </a:r>
            <a:r>
              <a:rPr lang="en-US" b="1" dirty="0" err="1" smtClean="0"/>
              <a:t>dificultan</a:t>
            </a:r>
            <a:r>
              <a:rPr lang="en-US" b="1" dirty="0" smtClean="0"/>
              <a:t> el </a:t>
            </a:r>
            <a:r>
              <a:rPr lang="en-US" b="1" dirty="0" err="1" smtClean="0"/>
              <a:t>desarrollo</a:t>
            </a:r>
            <a:r>
              <a:rPr lang="en-US" b="1" dirty="0" smtClean="0"/>
              <a:t> del </a:t>
            </a:r>
            <a:r>
              <a:rPr lang="en-US" b="1" dirty="0" err="1" smtClean="0"/>
              <a:t>emprendimiento</a:t>
            </a:r>
            <a:endParaRPr lang="es-ES" dirty="0" smtClean="0"/>
          </a:p>
          <a:p>
            <a:endParaRPr lang="es-ES" dirty="0"/>
          </a:p>
        </p:txBody>
      </p:sp>
      <p:sp>
        <p:nvSpPr>
          <p:cNvPr id="7" name="6 CuadroTexto"/>
          <p:cNvSpPr txBox="1"/>
          <p:nvPr/>
        </p:nvSpPr>
        <p:spPr>
          <a:xfrm>
            <a:off x="251520" y="18864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Gráfica 7. Universidad A</a:t>
            </a:r>
            <a:endParaRPr lang="es-ES" dirty="0"/>
          </a:p>
        </p:txBody>
      </p:sp>
      <p:sp>
        <p:nvSpPr>
          <p:cNvPr id="8" name="7 CuadroTexto"/>
          <p:cNvSpPr txBox="1"/>
          <p:nvPr/>
        </p:nvSpPr>
        <p:spPr>
          <a:xfrm>
            <a:off x="251520" y="3429000"/>
            <a:ext cx="21602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Gráfica 8. Universidad B</a:t>
            </a:r>
            <a:endParaRPr lang="es-ES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Conclusiones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Se cumplió con el objetivo general de la investigación al determinar que existe un cambio en la actitud de los jóvenes al recibir un curso de emprendimiento. </a:t>
            </a:r>
          </a:p>
          <a:p>
            <a:r>
              <a:rPr lang="es-GT" dirty="0" smtClean="0"/>
              <a:t> Los estudiantes de la universidad B tienen por seguro que la falta de desarrollo en el país se debe a la falta de emprendedores. </a:t>
            </a:r>
            <a:endParaRPr lang="es-GT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Conclusiones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es-GT" dirty="0" smtClean="0"/>
              <a:t>Con los resultados se podría rechazar la hipótesis nula</a:t>
            </a:r>
          </a:p>
          <a:p>
            <a:pPr lvl="1" algn="just"/>
            <a:r>
              <a:rPr lang="es-GT" dirty="0" smtClean="0">
                <a:sym typeface="Wingdings" pitchFamily="2" charset="2"/>
              </a:rPr>
              <a:t></a:t>
            </a:r>
            <a:r>
              <a:rPr lang="es-GT" dirty="0" smtClean="0"/>
              <a:t> por lo que se podría aceptar la hipótesis alternativa en la cual se detalla que los jóvenes de la universidad B conocen las características de un emprendedor al igual que los de la universidad A, sin embargo, los de la universidad B sí consideran tenerlas.</a:t>
            </a:r>
            <a:endParaRPr lang="es-GT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Conclusiones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Los estudiantes de la universidad A, pesar no haber tomado el curso de emprendimiento, conocen las actitudes de un emprendedor. </a:t>
            </a:r>
            <a:endParaRPr lang="es-GT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Recomendaciones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Se debería optar por agregar un curso de emprendimiento al pensum de las carreras estudiadas en la universidad A.</a:t>
            </a:r>
          </a:p>
          <a:p>
            <a:r>
              <a:rPr lang="es-GT" dirty="0" smtClean="0"/>
              <a:t>Se recomienda para futuros investigadores consultar a varios profesionales en el tema ya que existe mucho material acerca del tema</a:t>
            </a:r>
          </a:p>
          <a:p>
            <a:pPr>
              <a:buNone/>
            </a:pPr>
            <a:endParaRPr lang="es-GT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Justificación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Distintas universidades en todo el mundo le han dado una importancia muy grande a aplicar cursos de emprendimiento para los estudiantes </a:t>
            </a:r>
          </a:p>
          <a:p>
            <a:pPr lvl="1"/>
            <a:r>
              <a:rPr lang="es-GT" dirty="0" smtClean="0">
                <a:sym typeface="Wingdings" pitchFamily="2" charset="2"/>
              </a:rPr>
              <a:t> ayuda al desarrollo como profesionales</a:t>
            </a:r>
            <a:endParaRPr lang="es-GT" dirty="0" smtClean="0"/>
          </a:p>
          <a:p>
            <a:r>
              <a:rPr lang="es-GT" dirty="0" smtClean="0"/>
              <a:t>En Guatemala la universidad B posee un curso sobre emprendimiento llamado “Global </a:t>
            </a:r>
            <a:r>
              <a:rPr lang="es-GT" dirty="0" err="1" smtClean="0"/>
              <a:t>Managment</a:t>
            </a:r>
            <a:r>
              <a:rPr lang="es-GT" dirty="0" smtClean="0"/>
              <a:t> and </a:t>
            </a:r>
            <a:r>
              <a:rPr lang="es-GT" dirty="0" err="1" smtClean="0"/>
              <a:t>Enterpreneurship</a:t>
            </a:r>
            <a:r>
              <a:rPr lang="es-GT" dirty="0" smtClean="0"/>
              <a:t>” </a:t>
            </a:r>
          </a:p>
          <a:p>
            <a:pPr lvl="1"/>
            <a:r>
              <a:rPr lang="es-GT" dirty="0" smtClean="0">
                <a:sym typeface="Wingdings" pitchFamily="2" charset="2"/>
              </a:rPr>
              <a:t> O</a:t>
            </a:r>
            <a:r>
              <a:rPr lang="es-GT" dirty="0" smtClean="0"/>
              <a:t>bjetivo: cultivar el conocimiento y promover el ejercicio del emprendimiento por medio de educación, investigación, servicio y apoyo a la comunidad </a:t>
            </a:r>
          </a:p>
          <a:p>
            <a:endParaRPr lang="es-GT" dirty="0" smtClean="0"/>
          </a:p>
          <a:p>
            <a:endParaRPr lang="es-GT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Justificación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9416"/>
            <a:ext cx="7239000" cy="3259744"/>
          </a:xfrm>
        </p:spPr>
        <p:txBody>
          <a:bodyPr/>
          <a:lstStyle/>
          <a:p>
            <a:r>
              <a:rPr lang="es-GT" dirty="0" smtClean="0"/>
              <a:t>La universidad A no tiene disponible un curso sobre emprendimiento para los alumnos de primer año más que el Taller de Introducción a la Ingeniería y Gestión Empresarial.</a:t>
            </a:r>
          </a:p>
          <a:p>
            <a:pPr lvl="1"/>
            <a:r>
              <a:rPr lang="es-GT" dirty="0" smtClean="0">
                <a:sym typeface="Wingdings" pitchFamily="2" charset="2"/>
              </a:rPr>
              <a:t></a:t>
            </a:r>
            <a:r>
              <a:rPr lang="es-GT" dirty="0" smtClean="0"/>
              <a:t> pretende dar un enfoque más especializado en optimizar procesos y a la carrera de ingeniería en sí, por lo que el concepto de emprendimiento está implícito en este curso.</a:t>
            </a:r>
            <a:endParaRPr lang="es-GT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Objetivos GENERAL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Identificar con base en la comparación entre la universidad B y la universidad A, la actitud hacia el emprendimiento por parte de los jóvenes universitarios de primer año 2010 de dichas universidades al recibir un curso sobre el mismo, analizando capacidades, expectativas y valores.</a:t>
            </a:r>
            <a:endParaRPr lang="es-GT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GT" dirty="0" smtClean="0"/>
              <a:t>Objetivos específicos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lvl="0"/>
            <a:r>
              <a:rPr lang="es-MX" dirty="0" smtClean="0"/>
              <a:t>Determinar</a:t>
            </a:r>
            <a:r>
              <a:rPr lang="es-GT" dirty="0" smtClean="0"/>
              <a:t> la actitud ante el emprendimiento de los estudiantes de primer año de la universidad B luego de recibir un curso sobre emprendimiento.</a:t>
            </a:r>
          </a:p>
          <a:p>
            <a:r>
              <a:rPr lang="es-GT" dirty="0" smtClean="0"/>
              <a:t>Realizar </a:t>
            </a:r>
            <a:r>
              <a:rPr lang="es-MX" dirty="0" smtClean="0"/>
              <a:t>un</a:t>
            </a:r>
            <a:r>
              <a:rPr lang="es-GT" dirty="0" smtClean="0"/>
              <a:t> análisis comparativo sobre las características desarrolladas por estudiantes luego de recibir o no un curso de emprendimiento.</a:t>
            </a:r>
          </a:p>
          <a:p>
            <a:r>
              <a:rPr lang="es-GT" dirty="0" smtClean="0"/>
              <a:t>Identificar si al recibir un curso de emprendimiento la actitud de los estudiantes de primer año de las universidades A y B los ayudará a modificar su pensamiento empresarial </a:t>
            </a:r>
          </a:p>
          <a:p>
            <a:endParaRPr lang="es-GT" dirty="0" smtClean="0"/>
          </a:p>
          <a:p>
            <a:pPr lvl="0"/>
            <a:endParaRPr lang="es-GT" dirty="0" smtClean="0"/>
          </a:p>
          <a:p>
            <a:endParaRPr lang="es-GT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Objetivos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Medibles</a:t>
            </a:r>
          </a:p>
          <a:p>
            <a:r>
              <a:rPr lang="es-ES" dirty="0" smtClean="0"/>
              <a:t>Logrables</a:t>
            </a:r>
          </a:p>
          <a:p>
            <a:r>
              <a:rPr lang="es-ES" dirty="0" smtClean="0"/>
              <a:t>Temporales</a:t>
            </a:r>
          </a:p>
          <a:p>
            <a:r>
              <a:rPr lang="es-ES" dirty="0" smtClean="0"/>
              <a:t>Específicos</a:t>
            </a:r>
          </a:p>
          <a:p>
            <a:r>
              <a:rPr lang="es-ES" dirty="0" smtClean="0"/>
              <a:t>Relevantes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GT" dirty="0" smtClean="0"/>
              <a:t>Un poco acerca del emprendimiento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GT" dirty="0" smtClean="0"/>
              <a:t>&lt;&lt;El emprendimiento significa el desarrollo de un proyecto que tiene un fin económico, político o social entre otros y que posee ciertas características como una cuota de incertidumbre y de innovación&gt;&gt; (</a:t>
            </a:r>
            <a:r>
              <a:rPr lang="es-GT" dirty="0" err="1" smtClean="0"/>
              <a:t>Formichella</a:t>
            </a:r>
            <a:r>
              <a:rPr lang="es-GT" dirty="0" smtClean="0"/>
              <a:t>, 2004)</a:t>
            </a:r>
          </a:p>
          <a:p>
            <a:r>
              <a:rPr lang="es-GT" dirty="0" smtClean="0"/>
              <a:t>El emprendimiento implica también el poseer la habilidad de transformar ideas en proyectos y provocar un impacto en la sociedad.  </a:t>
            </a:r>
            <a:endParaRPr lang="es-GT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GT" dirty="0" smtClean="0"/>
              <a:t>Un </a:t>
            </a:r>
            <a:r>
              <a:rPr lang="es-GT" dirty="0" err="1" smtClean="0"/>
              <a:t>poCO</a:t>
            </a:r>
            <a:r>
              <a:rPr lang="es-GT" dirty="0" smtClean="0"/>
              <a:t> ACERCA DEL EMPRENDIMIENTO</a:t>
            </a:r>
            <a:endParaRPr lang="es-G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s-GT" dirty="0" smtClean="0"/>
              <a:t>Características para ser un emprendedor</a:t>
            </a:r>
          </a:p>
          <a:p>
            <a:pPr lvl="1"/>
            <a:r>
              <a:rPr lang="es-GT" dirty="0" smtClean="0"/>
              <a:t>Tener motivación</a:t>
            </a:r>
          </a:p>
          <a:p>
            <a:pPr lvl="1"/>
            <a:r>
              <a:rPr lang="es-GT" dirty="0" smtClean="0"/>
              <a:t>Tener disciplina </a:t>
            </a:r>
          </a:p>
          <a:p>
            <a:pPr lvl="1"/>
            <a:r>
              <a:rPr lang="es-GT" dirty="0" smtClean="0"/>
              <a:t>Tener creatividad ya que la innovación es una parte importante al momento de iniciar o crear nuevos proyectos. </a:t>
            </a:r>
          </a:p>
          <a:p>
            <a:pPr lvl="1"/>
            <a:r>
              <a:rPr lang="es-GT" dirty="0" smtClean="0"/>
              <a:t>Contar con  excelentes relaciones personales que implica también tener confianza y pensamiento positivo hacia el objetivo que es lo que hace que sea lograble. </a:t>
            </a:r>
          </a:p>
          <a:p>
            <a:pPr lvl="1"/>
            <a:r>
              <a:rPr lang="es-GT" dirty="0" smtClean="0"/>
              <a:t>Saber correr riesgos </a:t>
            </a:r>
            <a:endParaRPr lang="es-GT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203</TotalTime>
  <Words>1164</Words>
  <Application>Microsoft Office PowerPoint</Application>
  <PresentationFormat>Presentación en pantalla (4:3)</PresentationFormat>
  <Paragraphs>115</Paragraphs>
  <Slides>27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27</vt:i4>
      </vt:variant>
    </vt:vector>
  </HeadingPairs>
  <TitlesOfParts>
    <vt:vector size="28" baseType="lpstr">
      <vt:lpstr>Opulent</vt:lpstr>
      <vt:lpstr>El efecto del emprendimiento en los jóvenes universitarios de primer año de dos universidades privadas de Guatemala, 2010 </vt:lpstr>
      <vt:lpstr>Introducción</vt:lpstr>
      <vt:lpstr>Justificación</vt:lpstr>
      <vt:lpstr>Justificación</vt:lpstr>
      <vt:lpstr>Objetivos GENERAL</vt:lpstr>
      <vt:lpstr>Objetivos específicos</vt:lpstr>
      <vt:lpstr>Objetivos</vt:lpstr>
      <vt:lpstr>Un poco acerca del emprendimiento</vt:lpstr>
      <vt:lpstr>Un poCO ACERCA DEL EMPRENDIMIENTO</vt:lpstr>
      <vt:lpstr>Hipótesis</vt:lpstr>
      <vt:lpstr>Hipótesis</vt:lpstr>
      <vt:lpstr>Metodología</vt:lpstr>
      <vt:lpstr>Diseño</vt:lpstr>
      <vt:lpstr>Tipo de investigación</vt:lpstr>
      <vt:lpstr>Instrumento de medición</vt:lpstr>
      <vt:lpstr>muestra</vt:lpstr>
      <vt:lpstr>Tipos de exclusión </vt:lpstr>
      <vt:lpstr>Prueba piloto</vt:lpstr>
      <vt:lpstr>procedimiento</vt:lpstr>
      <vt:lpstr>Resultados y discusión</vt:lpstr>
      <vt:lpstr>Diapositiva 21</vt:lpstr>
      <vt:lpstr>Diapositiva 22</vt:lpstr>
      <vt:lpstr>Diapositiva 23</vt:lpstr>
      <vt:lpstr>Conclusiones</vt:lpstr>
      <vt:lpstr>Conclusiones</vt:lpstr>
      <vt:lpstr>Conclusiones</vt:lpstr>
      <vt:lpstr>Recomendaciones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 efecto del emprendimiento en los jóvenes universitarios de primer año de dos universidades privadas de Guatemala, 2010</dc:title>
  <dc:creator>Nochi</dc:creator>
  <cp:lastModifiedBy>Marcel Dacaret Román</cp:lastModifiedBy>
  <cp:revision>27</cp:revision>
  <dcterms:created xsi:type="dcterms:W3CDTF">2010-11-17T16:52:45Z</dcterms:created>
  <dcterms:modified xsi:type="dcterms:W3CDTF">2010-11-18T01:22:06Z</dcterms:modified>
</cp:coreProperties>
</file>